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7" r:id="rId5"/>
    <p:sldId id="259" r:id="rId6"/>
    <p:sldId id="261" r:id="rId7"/>
    <p:sldId id="264" r:id="rId8"/>
    <p:sldId id="266" r:id="rId9"/>
    <p:sldId id="268" r:id="rId10"/>
    <p:sldId id="269" r:id="rId11"/>
    <p:sldId id="272" r:id="rId12"/>
    <p:sldId id="277" r:id="rId13"/>
    <p:sldId id="279" r:id="rId14"/>
    <p:sldId id="280" r:id="rId15"/>
    <p:sldId id="290" r:id="rId16"/>
    <p:sldId id="291" r:id="rId17"/>
    <p:sldId id="292" r:id="rId18"/>
    <p:sldId id="293" r:id="rId19"/>
    <p:sldId id="294" r:id="rId20"/>
    <p:sldId id="285" r:id="rId21"/>
    <p:sldId id="289" r:id="rId22"/>
    <p:sldId id="295" r:id="rId23"/>
    <p:sldId id="296" r:id="rId24"/>
    <p:sldId id="260"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7/05/2024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690688"/>
            <a:ext cx="5549150"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-Planificación meticulosa del proyecto,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-Identificación y evaluación exhaustiva de riesgos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-Enfoque iterativo de desarrollo.</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26471"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a:bodyPr>
          <a:lstStyle/>
          <a:p>
            <a:pPr marL="0" indent="0">
              <a:lnSpc>
                <a:spcPct val="120000"/>
              </a:lnSpc>
              <a:buNone/>
            </a:pPr>
            <a:r>
              <a:rPr lang="es-ES" sz="2000"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sz="2000" b="0" i="0" dirty="0">
                <a:solidFill>
                  <a:schemeClr val="tx1">
                    <a:lumMod val="75000"/>
                    <a:lumOff val="25000"/>
                  </a:schemeClr>
                </a:solidFill>
                <a:effectLst/>
                <a:highlight>
                  <a:srgbClr val="FFFFFF"/>
                </a:highlight>
                <a:latin typeface="Söhne"/>
              </a:rPr>
              <a:t>.</a:t>
            </a:r>
            <a:endParaRPr lang="es-MX"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70"/>
            <a:ext cx="10349751" cy="2291891"/>
          </a:xfrm>
        </p:spPr>
        <p:txBody>
          <a:bodyPr>
            <a:normAutofit/>
          </a:bodyPr>
          <a:lstStyle/>
          <a:p>
            <a:pPr marL="0" indent="0">
              <a:buNone/>
            </a:pPr>
            <a:r>
              <a:rPr lang="es-MX" sz="2400"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050" name="Picture 2" descr="Hombre desconcertado en busca de solución de problemas concepto de análisis  de situación y lluvia de ideas | Vector Premium">
            <a:extLst>
              <a:ext uri="{FF2B5EF4-FFF2-40B4-BE49-F238E27FC236}">
                <a16:creationId xmlns:a16="http://schemas.microsoft.com/office/drawing/2014/main" id="{9A68D71D-188D-40A7-882C-13F40F93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46" y="3555906"/>
            <a:ext cx="2477341" cy="24773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blema, pregunta, pensamiento. personaje de dibujos animados joven  confundido que expresa frustración con una situación difícil tratando de  encontrar una solución en la cabeza | Vector Premium">
            <a:extLst>
              <a:ext uri="{FF2B5EF4-FFF2-40B4-BE49-F238E27FC236}">
                <a16:creationId xmlns:a16="http://schemas.microsoft.com/office/drawing/2014/main" id="{13AB1283-EECB-4F4D-9D27-BC1FEB3E4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188" y="3786043"/>
            <a:ext cx="2785643" cy="224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239619"/>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3" y="3720352"/>
            <a:ext cx="9516033" cy="2394872"/>
          </a:xfrm>
        </p:spPr>
        <p:txBody>
          <a:bodyPr>
            <a:normAutofit fontScale="70000" lnSpcReduction="20000"/>
          </a:bodyPr>
          <a:lstStyle/>
          <a:p>
            <a:pPr marL="0" indent="0">
              <a:lnSpc>
                <a:spcPct val="120000"/>
              </a:lnSpc>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Picture 2" descr="Imágenes de Justificacion - Descarga gratuita en Freepik">
            <a:extLst>
              <a:ext uri="{FF2B5EF4-FFF2-40B4-BE49-F238E27FC236}">
                <a16:creationId xmlns:a16="http://schemas.microsoft.com/office/drawing/2014/main" id="{4B616F4E-6831-4F1F-B253-1CF5CF3B8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81" y="1449287"/>
            <a:ext cx="3730863" cy="2062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ágenes de Justificacion - Descarga gratuita en Freepik">
            <a:extLst>
              <a:ext uri="{FF2B5EF4-FFF2-40B4-BE49-F238E27FC236}">
                <a16:creationId xmlns:a16="http://schemas.microsoft.com/office/drawing/2014/main" id="{85872A73-8F8C-4B57-AD64-EC87208D1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36753"/>
            <a:ext cx="3566807" cy="209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730624" y="2196591"/>
            <a:ext cx="5365376" cy="3167716"/>
          </a:xfrm>
        </p:spPr>
        <p:txBody>
          <a:bodyPr>
            <a:noAutofit/>
          </a:bodyPr>
          <a:lstStyle/>
          <a:p>
            <a:pPr marL="0" indent="0">
              <a:lnSpc>
                <a:spcPct val="100000"/>
              </a:lnSpc>
              <a:spcAft>
                <a:spcPts val="800"/>
              </a:spcAft>
              <a:buNone/>
            </a:pPr>
            <a:r>
              <a:rPr lang="es-CO" sz="18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a:t>
            </a: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076" name="Picture 4" descr="Página 2 | Vectores e ilustraciones de Objetivos para descargar gratis |  Freepik">
            <a:extLst>
              <a:ext uri="{FF2B5EF4-FFF2-40B4-BE49-F238E27FC236}">
                <a16:creationId xmlns:a16="http://schemas.microsoft.com/office/drawing/2014/main" id="{C88CE451-3D96-464D-A533-3C334466F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672" y="135776"/>
            <a:ext cx="27527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bjetivo General curso SW | Slide Set">
            <a:extLst>
              <a:ext uri="{FF2B5EF4-FFF2-40B4-BE49-F238E27FC236}">
                <a16:creationId xmlns:a16="http://schemas.microsoft.com/office/drawing/2014/main" id="{37B4A72B-6339-47A8-B3A3-D4495E02E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42" y="3105912"/>
            <a:ext cx="2814898" cy="269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6964859" y="190290"/>
            <a:ext cx="6630217" cy="4797511"/>
          </a:xfrm>
        </p:spPr>
        <p:txBody>
          <a:bodyPr>
            <a:noAutofit/>
          </a:bodyPr>
          <a:lstStyle/>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098" name="Picture 2" descr="Interfaz - Qué es, definición y concepto">
            <a:extLst>
              <a:ext uri="{FF2B5EF4-FFF2-40B4-BE49-F238E27FC236}">
                <a16:creationId xmlns:a16="http://schemas.microsoft.com/office/drawing/2014/main" id="{BF34F2C8-2C5B-4644-9C41-E38B87B64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85" y="1685925"/>
            <a:ext cx="2349704" cy="156362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1C95C2A-1C63-4620-96AC-21910A3AB571}"/>
              </a:ext>
            </a:extLst>
          </p:cNvPr>
          <p:cNvSpPr txBox="1"/>
          <p:nvPr/>
        </p:nvSpPr>
        <p:spPr>
          <a:xfrm>
            <a:off x="501729" y="3352546"/>
            <a:ext cx="2941970" cy="369332"/>
          </a:xfrm>
          <a:prstGeom prst="rect">
            <a:avLst/>
          </a:prstGeom>
          <a:noFill/>
        </p:spPr>
        <p:txBody>
          <a:bodyPr wrap="square" rtlCol="0">
            <a:spAutoFit/>
          </a:bodyPr>
          <a:lstStyle/>
          <a:p>
            <a:r>
              <a:rPr lang="es-CO" dirty="0"/>
              <a:t>Interfaz visualmente cómoda</a:t>
            </a:r>
          </a:p>
        </p:txBody>
      </p:sp>
      <p:pic>
        <p:nvPicPr>
          <p:cNvPr id="4100" name="Picture 4" descr="Definición de Prototipo – NOVO USS">
            <a:extLst>
              <a:ext uri="{FF2B5EF4-FFF2-40B4-BE49-F238E27FC236}">
                <a16:creationId xmlns:a16="http://schemas.microsoft.com/office/drawing/2014/main" id="{5F734000-2D33-47BE-9D4B-B796E9613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876" y="1473490"/>
            <a:ext cx="1826277" cy="182627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96D4A0-0163-4AC0-BAE2-9A2ACF864F53}"/>
              </a:ext>
            </a:extLst>
          </p:cNvPr>
          <p:cNvSpPr txBox="1"/>
          <p:nvPr/>
        </p:nvSpPr>
        <p:spPr>
          <a:xfrm flipH="1">
            <a:off x="5112078" y="3329913"/>
            <a:ext cx="2028347" cy="369332"/>
          </a:xfrm>
          <a:prstGeom prst="rect">
            <a:avLst/>
          </a:prstGeom>
          <a:noFill/>
        </p:spPr>
        <p:txBody>
          <a:bodyPr wrap="square" rtlCol="0">
            <a:spAutoFit/>
          </a:bodyPr>
          <a:lstStyle/>
          <a:p>
            <a:r>
              <a:rPr lang="es-CO" dirty="0"/>
              <a:t>Prototipo funcional</a:t>
            </a:r>
          </a:p>
        </p:txBody>
      </p:sp>
      <p:pic>
        <p:nvPicPr>
          <p:cNvPr id="4102" name="Picture 6" descr="Formas Fáciles de Optimizar Tus Imágenes Para La Web - DreamHost">
            <a:extLst>
              <a:ext uri="{FF2B5EF4-FFF2-40B4-BE49-F238E27FC236}">
                <a16:creationId xmlns:a16="http://schemas.microsoft.com/office/drawing/2014/main" id="{830BE262-2CF7-4B6B-9D66-C93099781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3859" y="1685925"/>
            <a:ext cx="2109336" cy="140140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0F81A73-1B10-46EC-8B75-B58EA6E5E223}"/>
              </a:ext>
            </a:extLst>
          </p:cNvPr>
          <p:cNvSpPr txBox="1"/>
          <p:nvPr/>
        </p:nvSpPr>
        <p:spPr>
          <a:xfrm>
            <a:off x="7766366" y="3191414"/>
            <a:ext cx="2671483" cy="646331"/>
          </a:xfrm>
          <a:prstGeom prst="rect">
            <a:avLst/>
          </a:prstGeom>
          <a:noFill/>
        </p:spPr>
        <p:txBody>
          <a:bodyPr wrap="square" rtlCol="0">
            <a:spAutoFit/>
          </a:bodyPr>
          <a:lstStyle/>
          <a:p>
            <a:r>
              <a:rPr lang="es-CO" dirty="0"/>
              <a:t>Optimizar la gestión de citas y registros médicos</a:t>
            </a:r>
          </a:p>
        </p:txBody>
      </p:sp>
      <p:pic>
        <p:nvPicPr>
          <p:cNvPr id="4104" name="Picture 8" descr="Evaluar - SaladeJuntas Consultores">
            <a:extLst>
              <a:ext uri="{FF2B5EF4-FFF2-40B4-BE49-F238E27FC236}">
                <a16:creationId xmlns:a16="http://schemas.microsoft.com/office/drawing/2014/main" id="{47963BE5-DC64-4824-ADE6-B5701B3AF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139" y="4159884"/>
            <a:ext cx="2788550" cy="1464222"/>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46427BF-ED08-467E-A4F7-10BAB59BE1FD}"/>
              </a:ext>
            </a:extLst>
          </p:cNvPr>
          <p:cNvSpPr txBox="1"/>
          <p:nvPr/>
        </p:nvSpPr>
        <p:spPr>
          <a:xfrm>
            <a:off x="1547139" y="5677057"/>
            <a:ext cx="2788550" cy="646331"/>
          </a:xfrm>
          <a:prstGeom prst="rect">
            <a:avLst/>
          </a:prstGeom>
          <a:noFill/>
        </p:spPr>
        <p:txBody>
          <a:bodyPr wrap="square" rtlCol="0">
            <a:spAutoFit/>
          </a:bodyPr>
          <a:lstStyle/>
          <a:p>
            <a:r>
              <a:rPr lang="es-CO" dirty="0"/>
              <a:t>Evaluar el funcionamiento integral del sistema</a:t>
            </a:r>
          </a:p>
        </p:txBody>
      </p:sp>
      <p:pic>
        <p:nvPicPr>
          <p:cNvPr id="4106" name="Picture 10" descr="comunicado con claridad y precisión. un megáfono con dientes icono.  33488679 Vector en Vecteezy">
            <a:extLst>
              <a:ext uri="{FF2B5EF4-FFF2-40B4-BE49-F238E27FC236}">
                <a16:creationId xmlns:a16="http://schemas.microsoft.com/office/drawing/2014/main" id="{CE5F6966-8A0A-4431-843B-FF9B5F367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494" y="4016760"/>
            <a:ext cx="1750470" cy="175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378" y="101137"/>
            <a:ext cx="1248855" cy="1248855"/>
          </a:xfrm>
          <a:prstGeom prst="rect">
            <a:avLst/>
          </a:prstGeom>
        </p:spPr>
      </p:pic>
      <p:pic>
        <p:nvPicPr>
          <p:cNvPr id="12" name="Imagen 11">
            <a:extLst>
              <a:ext uri="{FF2B5EF4-FFF2-40B4-BE49-F238E27FC236}">
                <a16:creationId xmlns:a16="http://schemas.microsoft.com/office/drawing/2014/main" id="{57D6756D-585A-4847-ACA5-7B0AB49BA14E}"/>
              </a:ext>
            </a:extLst>
          </p:cNvPr>
          <p:cNvPicPr>
            <a:picLocks noChangeAspect="1"/>
          </p:cNvPicPr>
          <p:nvPr/>
        </p:nvPicPr>
        <p:blipFill>
          <a:blip r:embed="rId4"/>
          <a:stretch>
            <a:fillRect/>
          </a:stretch>
        </p:blipFill>
        <p:spPr>
          <a:xfrm>
            <a:off x="1986606" y="1429642"/>
            <a:ext cx="8666207" cy="4737624"/>
          </a:xfrm>
          <a:prstGeom prst="rect">
            <a:avLst/>
          </a:prstGeom>
        </p:spPr>
      </p:pic>
    </p:spTree>
    <p:extLst>
      <p:ext uri="{BB962C8B-B14F-4D97-AF65-F5344CB8AC3E}">
        <p14:creationId xmlns:p14="http://schemas.microsoft.com/office/powerpoint/2010/main" val="333720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8" name="Marcador de contenido 17">
            <a:extLst>
              <a:ext uri="{FF2B5EF4-FFF2-40B4-BE49-F238E27FC236}">
                <a16:creationId xmlns:a16="http://schemas.microsoft.com/office/drawing/2014/main" id="{18DC7E97-8346-4624-8F86-351125F45D18}"/>
              </a:ext>
            </a:extLst>
          </p:cNvPr>
          <p:cNvPicPr>
            <a:picLocks noGrp="1" noChangeAspect="1"/>
          </p:cNvPicPr>
          <p:nvPr>
            <p:ph idx="1"/>
          </p:nvPr>
        </p:nvPicPr>
        <p:blipFill rotWithShape="1">
          <a:blip r:embed="rId3"/>
          <a:srcRect t="14820"/>
          <a:stretch/>
        </p:blipFill>
        <p:spPr>
          <a:xfrm>
            <a:off x="2781338" y="1117094"/>
            <a:ext cx="6629323" cy="4645009"/>
          </a:xfrm>
        </p:spPr>
      </p:pic>
      <p:sp>
        <p:nvSpPr>
          <p:cNvPr id="14" name="AutoShape 2" descr="y este para el marco tecnologico, sería como lo mismo que el de sofia, que solo agregó imagenes y ellos explicaron el resto.">
            <a:extLst>
              <a:ext uri="{FF2B5EF4-FFF2-40B4-BE49-F238E27FC236}">
                <a16:creationId xmlns:a16="http://schemas.microsoft.com/office/drawing/2014/main" id="{7BBBC7E4-0766-419F-BA5F-40024A77C25B}"/>
              </a:ext>
            </a:extLst>
          </p:cNvPr>
          <p:cNvSpPr>
            <a:spLocks noChangeAspect="1" noChangeArrowheads="1"/>
          </p:cNvSpPr>
          <p:nvPr/>
        </p:nvSpPr>
        <p:spPr bwMode="auto">
          <a:xfrm>
            <a:off x="4195482" y="3276600"/>
            <a:ext cx="2052918" cy="20529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34306666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2.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1717</TotalTime>
  <Words>1441</Words>
  <Application>Microsoft Office PowerPoint</Application>
  <PresentationFormat>Panorámica</PresentationFormat>
  <Paragraphs>82</Paragraphs>
  <Slides>21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Marco conceptual</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44</cp:revision>
  <dcterms:created xsi:type="dcterms:W3CDTF">2024-04-11T12:34:25Z</dcterms:created>
  <dcterms:modified xsi:type="dcterms:W3CDTF">2024-05-07T21:49:54Z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